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6" r:id="rId2"/>
    <p:sldId id="257" r:id="rId3"/>
    <p:sldId id="258" r:id="rId4"/>
    <p:sldId id="262" r:id="rId5"/>
    <p:sldId id="267" r:id="rId6"/>
    <p:sldId id="263" r:id="rId7"/>
    <p:sldId id="268" r:id="rId8"/>
    <p:sldId id="264" r:id="rId9"/>
    <p:sldId id="271" r:id="rId10"/>
    <p:sldId id="270"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C65E8-4408-428F-8719-D9A2BD4BADB3}" type="datetimeFigureOut">
              <a:rPr lang="en-US" smtClean="0"/>
              <a:t>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0D21C8-0392-4DE7-A95B-1A8C297BD9F0}" type="slidenum">
              <a:rPr lang="en-US" smtClean="0"/>
              <a:t>‹#›</a:t>
            </a:fld>
            <a:endParaRPr lang="en-US"/>
          </a:p>
        </p:txBody>
      </p:sp>
    </p:spTree>
    <p:extLst>
      <p:ext uri="{BB962C8B-B14F-4D97-AF65-F5344CB8AC3E}">
        <p14:creationId xmlns:p14="http://schemas.microsoft.com/office/powerpoint/2010/main" val="3764849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discusses three </a:t>
            </a:r>
            <a:r>
              <a:rPr lang="en-US" dirty="0" smtClean="0">
                <a:latin typeface="Times New Roman" pitchFamily="18" charset="0"/>
                <a:cs typeface="Times New Roman" pitchFamily="18" charset="0"/>
              </a:rPr>
              <a:t>different cities with</a:t>
            </a:r>
            <a:r>
              <a:rPr lang="en-US" baseline="0" dirty="0" smtClean="0">
                <a:latin typeface="Times New Roman" pitchFamily="18" charset="0"/>
                <a:cs typeface="Times New Roman" pitchFamily="18" charset="0"/>
              </a:rPr>
              <a:t> different population rates, that is, one with the largest population, the other one with middle population and the last one with the smallest population, then analyze each city’s annual healthcare demand in terms of hospital visits, laboratory tests, </a:t>
            </a:r>
            <a:r>
              <a:rPr lang="en-US" baseline="0" dirty="0" smtClean="0">
                <a:latin typeface="Times New Roman" pitchFamily="18" charset="0"/>
                <a:cs typeface="Times New Roman" pitchFamily="18" charset="0"/>
              </a:rPr>
              <a:t>immunizations </a:t>
            </a:r>
            <a:r>
              <a:rPr lang="en-US" baseline="0" dirty="0" smtClean="0">
                <a:latin typeface="Times New Roman" pitchFamily="18" charset="0"/>
                <a:cs typeface="Times New Roman" pitchFamily="18" charset="0"/>
              </a:rPr>
              <a:t>and prescription drug sales.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1</a:t>
            </a:fld>
            <a:endParaRPr lang="en-US" dirty="0"/>
          </a:p>
        </p:txBody>
      </p:sp>
    </p:spTree>
    <p:extLst>
      <p:ext uri="{BB962C8B-B14F-4D97-AF65-F5344CB8AC3E}">
        <p14:creationId xmlns:p14="http://schemas.microsoft.com/office/powerpoint/2010/main" val="375882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Saudi Arabia is considered</a:t>
            </a:r>
            <a:r>
              <a:rPr lang="en-US" baseline="0" dirty="0" smtClean="0">
                <a:latin typeface="Times New Roman" panose="02020603050405020304" pitchFamily="18" charset="0"/>
                <a:cs typeface="Times New Roman" panose="02020603050405020304" pitchFamily="18" charset="0"/>
              </a:rPr>
              <a:t> to be 13</a:t>
            </a:r>
            <a:r>
              <a:rPr lang="en-US" baseline="30000" dirty="0" smtClean="0">
                <a:latin typeface="Times New Roman" panose="02020603050405020304" pitchFamily="18" charset="0"/>
                <a:cs typeface="Times New Roman" panose="02020603050405020304" pitchFamily="18" charset="0"/>
              </a:rPr>
              <a:t>th</a:t>
            </a:r>
            <a:r>
              <a:rPr lang="en-US" baseline="0" dirty="0" smtClean="0">
                <a:latin typeface="Times New Roman" panose="02020603050405020304" pitchFamily="18" charset="0"/>
                <a:cs typeface="Times New Roman" panose="02020603050405020304" pitchFamily="18" charset="0"/>
              </a:rPr>
              <a:t> in number as the largest country in the world. </a:t>
            </a:r>
            <a:r>
              <a:rPr lang="en-US" baseline="0" dirty="0" smtClean="0">
                <a:latin typeface="Times New Roman" panose="02020603050405020304" pitchFamily="18" charset="0"/>
                <a:cs typeface="Times New Roman" panose="02020603050405020304" pitchFamily="18" charset="0"/>
              </a:rPr>
              <a:t>Hence</a:t>
            </a:r>
            <a:r>
              <a:rPr lang="en-US" baseline="0" dirty="0" smtClean="0">
                <a:latin typeface="Times New Roman" panose="02020603050405020304" pitchFamily="18" charset="0"/>
                <a:cs typeface="Times New Roman" panose="02020603050405020304" pitchFamily="18" charset="0"/>
              </a:rPr>
              <a:t>, during the centuries, its population has increased immensely. Since then, the country has come up with many opportunities that make people go to the urban areas in search of such opportunities. It has been established that only 17 percent of the residents living in Saudi Arabia are found in the rural areas. The other 83 percent of the residents in Saudi Arabia are found in the urban areas in search of job opportunities in industries such as finance, oil, agriculture, among others. Other go to the urban areas for a better education than the one offered in the rural areas.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2</a:t>
            </a:fld>
            <a:endParaRPr lang="en-US" dirty="0"/>
          </a:p>
        </p:txBody>
      </p:sp>
    </p:spTree>
    <p:extLst>
      <p:ext uri="{BB962C8B-B14F-4D97-AF65-F5344CB8AC3E}">
        <p14:creationId xmlns:p14="http://schemas.microsoft.com/office/powerpoint/2010/main" val="2125744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Saudi Arabia is considered</a:t>
            </a:r>
            <a:r>
              <a:rPr lang="en-US" baseline="0" dirty="0" smtClean="0">
                <a:latin typeface="Times New Roman" panose="02020603050405020304" pitchFamily="18" charset="0"/>
                <a:cs typeface="Times New Roman" panose="02020603050405020304" pitchFamily="18" charset="0"/>
              </a:rPr>
              <a:t> to be 13</a:t>
            </a:r>
            <a:r>
              <a:rPr lang="en-US" baseline="30000" dirty="0" smtClean="0">
                <a:latin typeface="Times New Roman" panose="02020603050405020304" pitchFamily="18" charset="0"/>
                <a:cs typeface="Times New Roman" panose="02020603050405020304" pitchFamily="18" charset="0"/>
              </a:rPr>
              <a:t>th</a:t>
            </a:r>
            <a:r>
              <a:rPr lang="en-US" baseline="0" dirty="0" smtClean="0">
                <a:latin typeface="Times New Roman" panose="02020603050405020304" pitchFamily="18" charset="0"/>
                <a:cs typeface="Times New Roman" panose="02020603050405020304" pitchFamily="18" charset="0"/>
              </a:rPr>
              <a:t> in number as the largest country in the world. Thus, during the centuries, its population has increased immensely. Since then, the country has come up with many opportunities that make people go to the urban areas in search of such opportunities. It has been established that only 17 percent of the residents living in Saudi Arabia are found in the rural areas. The other 83 percent of the residents in Saudi Arabia are found in the urban areas in search of job opportunities in industries such as finance, oil, agriculture, among others. Other go to the urban areas for a better education than the one offered in the rural areas. </a:t>
            </a:r>
            <a:r>
              <a:rPr lang="en-US" dirty="0" smtClean="0">
                <a:latin typeface="Times New Roman" panose="02020603050405020304" pitchFamily="18" charset="0"/>
                <a:cs typeface="Times New Roman" panose="02020603050405020304" pitchFamily="18" charset="0"/>
              </a:rPr>
              <a:t>Saudi </a:t>
            </a:r>
            <a:r>
              <a:rPr lang="en-US" dirty="0" smtClean="0">
                <a:latin typeface="Times New Roman" pitchFamily="18" charset="0"/>
                <a:cs typeface="Times New Roman" pitchFamily="18" charset="0"/>
              </a:rPr>
              <a:t>Arabia has many cities with specific </a:t>
            </a:r>
            <a:r>
              <a:rPr lang="en-US" dirty="0" smtClean="0">
                <a:latin typeface="Times New Roman" pitchFamily="18" charset="0"/>
                <a:cs typeface="Times New Roman" pitchFamily="18" charset="0"/>
              </a:rPr>
              <a:t>characteristics. </a:t>
            </a:r>
            <a:r>
              <a:rPr lang="en-US" dirty="0" smtClean="0">
                <a:latin typeface="Times New Roman" pitchFamily="18" charset="0"/>
                <a:cs typeface="Times New Roman" pitchFamily="18" charset="0"/>
              </a:rPr>
              <a:t>Some cities</a:t>
            </a:r>
            <a:r>
              <a:rPr lang="en-US" baseline="0" dirty="0" smtClean="0">
                <a:latin typeface="Times New Roman" pitchFamily="18" charset="0"/>
                <a:cs typeface="Times New Roman" pitchFamily="18" charset="0"/>
              </a:rPr>
              <a:t> have large population due to their growth and development, other have medium population while other cities have the smallest </a:t>
            </a:r>
            <a:r>
              <a:rPr lang="en-US" baseline="0" dirty="0" smtClean="0">
                <a:latin typeface="Times New Roman" pitchFamily="18" charset="0"/>
                <a:cs typeface="Times New Roman" pitchFamily="18" charset="0"/>
              </a:rPr>
              <a:t>populations </a:t>
            </a:r>
            <a:r>
              <a:rPr lang="en-US" dirty="0" smtClean="0">
                <a:latin typeface="Times New Roman" pitchFamily="18" charset="0"/>
                <a:cs typeface="Times New Roman" pitchFamily="18" charset="0"/>
              </a:rPr>
              <a:t>(Abdul Salam, 2013)</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The city with the largest population is Riyadh, with 4,205,961 residents. It is also the capital city of Saudi Arabia. The city with middle population is </a:t>
            </a:r>
            <a:r>
              <a:rPr lang="en-US" baseline="0" dirty="0" err="1" smtClean="0">
                <a:latin typeface="Times New Roman" pitchFamily="18" charset="0"/>
                <a:cs typeface="Times New Roman" pitchFamily="18" charset="0"/>
              </a:rPr>
              <a:t>Ta'if</a:t>
            </a:r>
            <a:r>
              <a:rPr lang="en-US" baseline="0" dirty="0" smtClean="0">
                <a:latin typeface="Times New Roman" pitchFamily="18" charset="0"/>
                <a:cs typeface="Times New Roman" pitchFamily="18" charset="0"/>
              </a:rPr>
              <a:t> with 530,848 people living in it . The smallest population is </a:t>
            </a:r>
            <a:r>
              <a:rPr lang="en-US" baseline="0" dirty="0" err="1" smtClean="0">
                <a:latin typeface="Times New Roman" pitchFamily="18" charset="0"/>
                <a:cs typeface="Times New Roman" pitchFamily="18" charset="0"/>
              </a:rPr>
              <a:t>Tabalah</a:t>
            </a:r>
            <a:r>
              <a:rPr lang="en-US" baseline="0" dirty="0" smtClean="0">
                <a:latin typeface="Times New Roman" pitchFamily="18" charset="0"/>
                <a:cs typeface="Times New Roman" pitchFamily="18" charset="0"/>
              </a:rPr>
              <a:t> with 5,151 people. All these cities , due to their population, their health status statistic may vary form one city to the other. </a:t>
            </a:r>
          </a:p>
          <a:p>
            <a:endParaRPr lang="en-US" baseline="0" dirty="0" smtClean="0">
              <a:latin typeface="Times New Roman" pitchFamily="18" charset="0"/>
              <a:cs typeface="Times New Roman" pitchFamily="18" charset="0"/>
            </a:endParaRPr>
          </a:p>
          <a:p>
            <a:endParaRPr lang="en-US" baseline="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3</a:t>
            </a:fld>
            <a:endParaRPr lang="en-US"/>
          </a:p>
        </p:txBody>
      </p:sp>
    </p:spTree>
    <p:extLst>
      <p:ext uri="{BB962C8B-B14F-4D97-AF65-F5344CB8AC3E}">
        <p14:creationId xmlns:p14="http://schemas.microsoft.com/office/powerpoint/2010/main" val="164152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population in the city of Riyadh consists of 24.9 percent of Saudi Arabia’s whole population. The males in the city are more in numbers than the female residents in the Riyadh City. The males consists of 55 percent whereas the females consists of 45 percent in total. The households in this city mostly are nuclear families, but it consists of the traditional family which includes grandparents, parents, uncles, children and aunts staying together. However, this extended traditional family culture is slowly ending in the city. Also, just eight percent of the people in the city are considered illiterate since the city has maintained high expectations with the youth regarding </a:t>
            </a:r>
            <a:r>
              <a:rPr lang="en-US" dirty="0" smtClean="0">
                <a:latin typeface="Times New Roman" pitchFamily="18" charset="0"/>
                <a:cs typeface="Times New Roman" pitchFamily="18" charset="0"/>
              </a:rPr>
              <a:t>education (</a:t>
            </a:r>
            <a:r>
              <a:rPr lang="en-US" dirty="0" err="1" smtClean="0">
                <a:latin typeface="Times New Roman" pitchFamily="18" charset="0"/>
                <a:cs typeface="Times New Roman" pitchFamily="18" charset="0"/>
              </a:rPr>
              <a:t>Alamri</a:t>
            </a:r>
            <a:r>
              <a:rPr lang="en-US" dirty="0" smtClean="0">
                <a:latin typeface="Times New Roman" pitchFamily="18" charset="0"/>
                <a:cs typeface="Times New Roman" pitchFamily="18" charset="0"/>
              </a:rPr>
              <a:t>, 2011). </a:t>
            </a:r>
            <a:r>
              <a:rPr lang="en-US" dirty="0" smtClean="0">
                <a:latin typeface="Times New Roman" pitchFamily="18" charset="0"/>
                <a:cs typeface="Times New Roman" pitchFamily="18" charset="0"/>
              </a:rPr>
              <a:t>Ninety-two percent of people, aged six to twenty-two years are registered for education.</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4</a:t>
            </a:fld>
            <a:endParaRPr lang="en-US"/>
          </a:p>
        </p:txBody>
      </p:sp>
    </p:spTree>
    <p:extLst>
      <p:ext uri="{BB962C8B-B14F-4D97-AF65-F5344CB8AC3E}">
        <p14:creationId xmlns:p14="http://schemas.microsoft.com/office/powerpoint/2010/main" val="1981788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In the health sector, due to the increasing population, there are 47 hospitals, 435 primary healthcare centers, 3 dental centers and 31 dialysis centers (</a:t>
            </a:r>
            <a:r>
              <a:rPr lang="en-US" sz="1200" kern="1200" dirty="0" err="1" smtClean="0">
                <a:solidFill>
                  <a:schemeClr val="tx1"/>
                </a:solidFill>
                <a:effectLst/>
                <a:latin typeface="Times New Roman" pitchFamily="18" charset="0"/>
                <a:ea typeface="+mn-ea"/>
                <a:cs typeface="Times New Roman" pitchFamily="18" charset="0"/>
              </a:rPr>
              <a:t>Alahmadi</a:t>
            </a:r>
            <a:r>
              <a:rPr lang="en-US" sz="1200" kern="1200" dirty="0" smtClean="0">
                <a:solidFill>
                  <a:schemeClr val="tx1"/>
                </a:solidFill>
                <a:effectLst/>
                <a:latin typeface="Times New Roman" pitchFamily="18" charset="0"/>
                <a:ea typeface="+mn-ea"/>
                <a:cs typeface="Times New Roman" pitchFamily="18" charset="0"/>
              </a:rPr>
              <a:t>, 2018). However, oncology, cardiac, diabetes and medical qualification centers are inadequate in the city. They have less of these facilities but rising numbers of people with cancer rising in the region and in the world. This proves that the government has a lot to do as far as providing the quality health care is concerned. However, it is also good to acknowledge the efforts that have been put into place as a way to ensure that residents in Saudi Arabia live a healthy life.</a:t>
            </a:r>
          </a:p>
          <a:p>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5</a:t>
            </a:fld>
            <a:endParaRPr lang="en-US"/>
          </a:p>
        </p:txBody>
      </p:sp>
    </p:spTree>
    <p:extLst>
      <p:ext uri="{BB962C8B-B14F-4D97-AF65-F5344CB8AC3E}">
        <p14:creationId xmlns:p14="http://schemas.microsoft.com/office/powerpoint/2010/main" val="2649010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the World Population Review, the population of this city has increased from </a:t>
            </a:r>
            <a:r>
              <a:rPr lang="en-US" dirty="0" smtClean="0"/>
              <a:t>2019 </a:t>
            </a:r>
            <a:r>
              <a:rPr lang="en-US" dirty="0" smtClean="0">
                <a:latin typeface="Times New Roman" pitchFamily="18" charset="0"/>
                <a:cs typeface="Times New Roman" pitchFamily="18" charset="0"/>
              </a:rPr>
              <a:t>(Abdul Salam, 2013)</a:t>
            </a:r>
            <a:r>
              <a:rPr lang="en-US" dirty="0" smtClean="0"/>
              <a:t>. </a:t>
            </a:r>
            <a:r>
              <a:rPr lang="en-US" dirty="0" smtClean="0"/>
              <a:t>Most people found in this city are expatriates who come from Turkey, Asia, among other Arab countries.</a:t>
            </a:r>
            <a:r>
              <a:rPr lang="en-US" baseline="0" dirty="0" smtClean="0"/>
              <a:t> </a:t>
            </a:r>
            <a:r>
              <a:rPr lang="en-US" dirty="0" smtClean="0"/>
              <a:t>It is also said that the residents of this city consists of tribes which are in </a:t>
            </a:r>
            <a:r>
              <a:rPr lang="en-US" dirty="0" err="1" smtClean="0"/>
              <a:t>Saudia</a:t>
            </a:r>
            <a:r>
              <a:rPr lang="en-US" dirty="0" smtClean="0"/>
              <a:t> Arabia such as </a:t>
            </a:r>
            <a:r>
              <a:rPr lang="en-US" dirty="0" err="1" smtClean="0"/>
              <a:t>Thaqif</a:t>
            </a:r>
            <a:r>
              <a:rPr lang="en-US" dirty="0" smtClean="0"/>
              <a:t> tribe, </a:t>
            </a:r>
            <a:r>
              <a:rPr lang="en-US" dirty="0" err="1" smtClean="0"/>
              <a:t>Bani</a:t>
            </a:r>
            <a:r>
              <a:rPr lang="en-US" dirty="0" smtClean="0"/>
              <a:t> </a:t>
            </a:r>
            <a:r>
              <a:rPr lang="en-US" dirty="0" err="1" smtClean="0"/>
              <a:t>Hareth</a:t>
            </a:r>
            <a:r>
              <a:rPr lang="en-US" dirty="0" smtClean="0"/>
              <a:t> tribe, among many other tribes. According to the health records, in this region, the primary healthcare centers have increased to 120 and 24 hospitals.</a:t>
            </a:r>
            <a:r>
              <a:rPr lang="en-US" baseline="0" dirty="0" smtClean="0"/>
              <a:t> </a:t>
            </a:r>
            <a:r>
              <a:rPr lang="en-US" dirty="0" smtClean="0"/>
              <a:t>However, there are no oncology, cardiac, and diabetic centers in the region. Other centers such as dental, dialysis and medical qualification centers are available, although they are inadequate considering the population growth in the city. </a:t>
            </a:r>
          </a:p>
          <a:p>
            <a:endParaRPr lang="en-US" dirty="0"/>
          </a:p>
        </p:txBody>
      </p:sp>
      <p:sp>
        <p:nvSpPr>
          <p:cNvPr id="4" name="Slide Number Placeholder 3"/>
          <p:cNvSpPr>
            <a:spLocks noGrp="1"/>
          </p:cNvSpPr>
          <p:nvPr>
            <p:ph type="sldNum" sz="quarter" idx="10"/>
          </p:nvPr>
        </p:nvSpPr>
        <p:spPr/>
        <p:txBody>
          <a:bodyPr/>
          <a:lstStyle/>
          <a:p>
            <a:fld id="{C70D21C8-0392-4DE7-A95B-1A8C297BD9F0}" type="slidenum">
              <a:rPr lang="en-US" smtClean="0"/>
              <a:t>6</a:t>
            </a:fld>
            <a:endParaRPr lang="en-US"/>
          </a:p>
        </p:txBody>
      </p:sp>
    </p:spTree>
    <p:extLst>
      <p:ext uri="{BB962C8B-B14F-4D97-AF65-F5344CB8AC3E}">
        <p14:creationId xmlns:p14="http://schemas.microsoft.com/office/powerpoint/2010/main" val="323528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According to the health records, in this region, the primary healthcare centers have increased to 120 and 24 </a:t>
            </a:r>
            <a:r>
              <a:rPr lang="en-US" dirty="0" smtClean="0">
                <a:latin typeface="Times New Roman" pitchFamily="18" charset="0"/>
                <a:cs typeface="Times New Roman" pitchFamily="18" charset="0"/>
              </a:rPr>
              <a:t>hospitals (Abdul Salam, 2013).</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there are no oncology, cardiac, and diabetes centers in the region. Other centers such as dental, dialysis and medical qualification centers are available, although they are inadequate considering the population growth in the city. Therefore, due to inadequate facilities, death rates would increase.</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the World Population Review, the population of this city has increased from 2019 </a:t>
            </a:r>
            <a:r>
              <a:rPr lang="en-US" dirty="0" smtClean="0">
                <a:latin typeface="Times New Roman" pitchFamily="18" charset="0"/>
                <a:cs typeface="Times New Roman" pitchFamily="18" charset="0"/>
              </a:rPr>
              <a:t>(Abdul Salam, 2010)</a:t>
            </a:r>
            <a:r>
              <a:rPr lang="en-US" dirty="0" smtClean="0"/>
              <a:t>. Most people found in this city are expatriates who come from Turkey, Asia, among other Arab countries.</a:t>
            </a:r>
            <a:r>
              <a:rPr lang="en-US" baseline="0" dirty="0" smtClean="0"/>
              <a:t> </a:t>
            </a:r>
            <a:r>
              <a:rPr lang="en-US" dirty="0" smtClean="0"/>
              <a:t>It is also said that the residents of this city consists of tribes which are in </a:t>
            </a:r>
            <a:r>
              <a:rPr lang="en-US" dirty="0" err="1" smtClean="0"/>
              <a:t>Saudia</a:t>
            </a:r>
            <a:r>
              <a:rPr lang="en-US" dirty="0" smtClean="0"/>
              <a:t> Arabia such as </a:t>
            </a:r>
            <a:r>
              <a:rPr lang="en-US" dirty="0" err="1" smtClean="0"/>
              <a:t>Thaqif</a:t>
            </a:r>
            <a:r>
              <a:rPr lang="en-US" dirty="0" smtClean="0"/>
              <a:t> tribe, </a:t>
            </a:r>
            <a:r>
              <a:rPr lang="en-US" dirty="0" err="1" smtClean="0"/>
              <a:t>Bani</a:t>
            </a:r>
            <a:r>
              <a:rPr lang="en-US" dirty="0" smtClean="0"/>
              <a:t> </a:t>
            </a:r>
            <a:r>
              <a:rPr lang="en-US" dirty="0" err="1" smtClean="0"/>
              <a:t>Hareth</a:t>
            </a:r>
            <a:r>
              <a:rPr lang="en-US" dirty="0" smtClean="0"/>
              <a:t> tribe, among many other tribes. According to the health records, in this region, the primary healthcare centers have increased to 120 and 24 hospitals.</a:t>
            </a:r>
            <a:r>
              <a:rPr lang="en-US" baseline="0" dirty="0" smtClean="0"/>
              <a:t> </a:t>
            </a:r>
            <a:r>
              <a:rPr lang="en-US" dirty="0" smtClean="0"/>
              <a:t>However, there are no oncology, cardiac, and diabetic centers in the region. Other centers such as dental, dialysis and medical qualification centers are available, although they are inadequate considering the population growth in the city. </a:t>
            </a:r>
          </a:p>
          <a:p>
            <a:endParaRPr lang="en-US" dirty="0" smtClean="0"/>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7</a:t>
            </a:fld>
            <a:endParaRPr lang="en-US"/>
          </a:p>
        </p:txBody>
      </p:sp>
    </p:spTree>
    <p:extLst>
      <p:ext uri="{BB962C8B-B14F-4D97-AF65-F5344CB8AC3E}">
        <p14:creationId xmlns:p14="http://schemas.microsoft.com/office/powerpoint/2010/main" val="3988376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In this city, there are more males than females. The males make up 50.6 percent whereas females make up 49.4 percent of the total population.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residents of Saudi Arabia make up 88 percent whereas the non residents in this city make up 12 percent of the total </a:t>
            </a:r>
            <a:r>
              <a:rPr lang="en-US" dirty="0" smtClean="0">
                <a:latin typeface="Times New Roman" pitchFamily="18" charset="0"/>
                <a:cs typeface="Times New Roman" pitchFamily="18" charset="0"/>
              </a:rPr>
              <a:t>population (</a:t>
            </a:r>
            <a:r>
              <a:rPr lang="en-US" dirty="0" err="1" smtClean="0">
                <a:latin typeface="Times New Roman" pitchFamily="18" charset="0"/>
                <a:cs typeface="Times New Roman" pitchFamily="18" charset="0"/>
              </a:rPr>
              <a:t>Alamri</a:t>
            </a:r>
            <a:r>
              <a:rPr lang="en-US" dirty="0" smtClean="0">
                <a:latin typeface="Times New Roman" pitchFamily="18" charset="0"/>
                <a:cs typeface="Times New Roman" pitchFamily="18" charset="0"/>
              </a:rPr>
              <a:t>, 2011). </a:t>
            </a:r>
            <a:r>
              <a:rPr lang="en-US" dirty="0" smtClean="0">
                <a:latin typeface="Times New Roman" pitchFamily="18" charset="0"/>
                <a:cs typeface="Times New Roman" pitchFamily="18" charset="0"/>
              </a:rPr>
              <a:t>In the health sector, this region seems to have one healthcare center which is used to cater for the population. People are being affected by the weather hence catching the flu which can be treated easily in their healthcare center.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if people in the region have more serious diseases, they travel to other cities like Riyadh or </a:t>
            </a:r>
            <a:r>
              <a:rPr lang="en-US" dirty="0" err="1" smtClean="0">
                <a:latin typeface="Times New Roman" pitchFamily="18" charset="0"/>
                <a:cs typeface="Times New Roman" pitchFamily="18" charset="0"/>
              </a:rPr>
              <a:t>Taif</a:t>
            </a:r>
            <a:r>
              <a:rPr lang="en-US" dirty="0" smtClean="0">
                <a:latin typeface="Times New Roman" pitchFamily="18" charset="0"/>
                <a:cs typeface="Times New Roman" pitchFamily="18" charset="0"/>
              </a:rPr>
              <a:t> to get the treatment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8</a:t>
            </a:fld>
            <a:endParaRPr lang="en-US"/>
          </a:p>
        </p:txBody>
      </p:sp>
    </p:spTree>
    <p:extLst>
      <p:ext uri="{BB962C8B-B14F-4D97-AF65-F5344CB8AC3E}">
        <p14:creationId xmlns:p14="http://schemas.microsoft.com/office/powerpoint/2010/main" val="485834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In the health sector, this region seems to have one healthcare center which is used to cater for the population. People are being affected by the weather hence catching flu which can be treated easily in their healthcare center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Alamri</a:t>
            </a:r>
            <a:r>
              <a:rPr lang="en-US" dirty="0" smtClean="0">
                <a:latin typeface="Times New Roman" pitchFamily="18" charset="0"/>
                <a:cs typeface="Times New Roman" pitchFamily="18" charset="0"/>
              </a:rPr>
              <a:t>, 2011)</a:t>
            </a:r>
            <a:r>
              <a:rPr lang="en-US" sz="1200" kern="1200" dirty="0" smtClean="0">
                <a:solidFill>
                  <a:schemeClr val="tx1"/>
                </a:solidFill>
                <a:effectLst/>
                <a:latin typeface="Times New Roman" pitchFamily="18" charset="0"/>
                <a:ea typeface="+mn-ea"/>
                <a:cs typeface="Times New Roman" pitchFamily="18" charset="0"/>
              </a:rPr>
              <a:t>. However, if people in the region have more serious diseases, they travel to other cities like Riyadh or </a:t>
            </a:r>
            <a:r>
              <a:rPr lang="en-US" sz="1200" kern="1200" dirty="0" err="1" smtClean="0">
                <a:solidFill>
                  <a:schemeClr val="tx1"/>
                </a:solidFill>
                <a:effectLst/>
                <a:latin typeface="Times New Roman" pitchFamily="18" charset="0"/>
                <a:ea typeface="+mn-ea"/>
                <a:cs typeface="Times New Roman" pitchFamily="18" charset="0"/>
              </a:rPr>
              <a:t>Taif</a:t>
            </a:r>
            <a:r>
              <a:rPr lang="en-US" sz="1200" kern="1200" dirty="0" smtClean="0">
                <a:solidFill>
                  <a:schemeClr val="tx1"/>
                </a:solidFill>
                <a:effectLst/>
                <a:latin typeface="Times New Roman" pitchFamily="18" charset="0"/>
                <a:ea typeface="+mn-ea"/>
                <a:cs typeface="Times New Roman" pitchFamily="18" charset="0"/>
              </a:rPr>
              <a:t> to get the treatment they need. This proves that there is more to be done as far as health issues and treatment is concerned. However, it is good to appreciate the efforts already put into place by both the government of Saudi Arabia and NGOs. </a:t>
            </a:r>
          </a:p>
          <a:p>
            <a:r>
              <a:rPr lang="en-US" sz="1200" kern="1200" dirty="0" smtClean="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9</a:t>
            </a:fld>
            <a:endParaRPr lang="en-US"/>
          </a:p>
        </p:txBody>
      </p:sp>
    </p:spTree>
    <p:extLst>
      <p:ext uri="{BB962C8B-B14F-4D97-AF65-F5344CB8AC3E}">
        <p14:creationId xmlns:p14="http://schemas.microsoft.com/office/powerpoint/2010/main" val="182366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In conclusion, the government of Saudi Arabia should know that the population in their cities is growing. Therefore, the government should come up with more adequate facilities which would help their resident get effective and efficient treatment even to those who are in the rural areas. In the cities with small population, enough facilities such as schools and hospitals should be developed to reduce the cost of the residents travelling to other cities to seek healthcare services. In the large cities, more healthcare facilities such as oncology centers should be increased to serve people effectively and efficiently which is the way to go.</a:t>
            </a:r>
          </a:p>
          <a:p>
            <a:r>
              <a:rPr lang="en-US" sz="1200" kern="1200" dirty="0" smtClean="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C70D21C8-0392-4DE7-A95B-1A8C297BD9F0}" type="slidenum">
              <a:rPr lang="en-US" smtClean="0"/>
              <a:t>10</a:t>
            </a:fld>
            <a:endParaRPr lang="en-US" dirty="0"/>
          </a:p>
        </p:txBody>
      </p:sp>
    </p:spTree>
    <p:extLst>
      <p:ext uri="{BB962C8B-B14F-4D97-AF65-F5344CB8AC3E}">
        <p14:creationId xmlns:p14="http://schemas.microsoft.com/office/powerpoint/2010/main" val="482642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3455275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1694569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356278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EBC1E0-84A1-45E3-A452-4140262F7748}"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2487164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EBC1E0-84A1-45E3-A452-4140262F7748}" type="datetimeFigureOut">
              <a:rPr lang="en-US" smtClean="0"/>
              <a:t>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56290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EBC1E0-84A1-45E3-A452-4140262F7748}" type="datetimeFigureOut">
              <a:rPr lang="en-US" smtClean="0"/>
              <a:t>2/18/2020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602456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EBC1E0-84A1-45E3-A452-4140262F7748}" type="datetimeFigureOut">
              <a:rPr lang="en-US" smtClean="0"/>
              <a:t>2/18/2020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1959898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EBC1E0-84A1-45E3-A452-4140262F7748}"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479234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EBC1E0-84A1-45E3-A452-4140262F7748}" type="datetimeFigureOut">
              <a:rPr lang="en-US" smtClean="0"/>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3076979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2545132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98762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3206918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52497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2170085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2743357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EBC1E0-84A1-45E3-A452-4140262F7748}" type="datetimeFigureOut">
              <a:rPr lang="en-US" smtClean="0"/>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0FD3CE-741A-4BAC-9F9F-8A9F9CB04FC8}" type="slidenum">
              <a:rPr lang="en-US" smtClean="0"/>
              <a:t>‹#›</a:t>
            </a:fld>
            <a:endParaRPr lang="en-US"/>
          </a:p>
        </p:txBody>
      </p:sp>
    </p:spTree>
    <p:extLst>
      <p:ext uri="{BB962C8B-B14F-4D97-AF65-F5344CB8AC3E}">
        <p14:creationId xmlns:p14="http://schemas.microsoft.com/office/powerpoint/2010/main" val="3431773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FEBC1E0-84A1-45E3-A452-4140262F7748}" type="datetimeFigureOut">
              <a:rPr lang="en-US" smtClean="0"/>
              <a:t>2/18/2020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50FD3CE-741A-4BAC-9F9F-8A9F9CB04FC8}" type="slidenum">
              <a:rPr lang="en-US" smtClean="0"/>
              <a:t>‹#›</a:t>
            </a:fld>
            <a:endParaRPr lang="en-US"/>
          </a:p>
        </p:txBody>
      </p:sp>
    </p:spTree>
    <p:extLst>
      <p:ext uri="{BB962C8B-B14F-4D97-AF65-F5344CB8AC3E}">
        <p14:creationId xmlns:p14="http://schemas.microsoft.com/office/powerpoint/2010/main" val="21814660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b="1" dirty="0" smtClean="0">
                <a:latin typeface="Times New Roman" pitchFamily="18" charset="0"/>
                <a:cs typeface="Times New Roman" pitchFamily="18" charset="0"/>
              </a:rPr>
              <a:t>Demand for Healthcare</a:t>
            </a:r>
            <a:endParaRPr lang="en-US" sz="48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pPr algn="ctr"/>
            <a:r>
              <a:rPr lang="en-US" sz="3200" dirty="0" smtClean="0">
                <a:latin typeface="Times New Roman" pitchFamily="18" charset="0"/>
                <a:cs typeface="Times New Roman" pitchFamily="18" charset="0"/>
              </a:rPr>
              <a:t>Name </a:t>
            </a:r>
          </a:p>
          <a:p>
            <a:pPr algn="ctr"/>
            <a:r>
              <a:rPr lang="en-US" sz="3200" dirty="0" smtClean="0">
                <a:latin typeface="Times New Roman" pitchFamily="18" charset="0"/>
                <a:cs typeface="Times New Roman" pitchFamily="18" charset="0"/>
              </a:rPr>
              <a:t>Institution  </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131577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8483"/>
          </a:xfrm>
        </p:spPr>
        <p:txBody>
          <a:bodyPr/>
          <a:lstStyle/>
          <a:p>
            <a:pPr algn="ctr"/>
            <a:r>
              <a:rPr lang="en-US" b="1" dirty="0" smtClean="0">
                <a:latin typeface="Times New Roman" pitchFamily="18" charset="0"/>
                <a:cs typeface="Times New Roman" pitchFamily="18" charset="0"/>
              </a:rPr>
              <a:t>Introduction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77334" y="1608083"/>
            <a:ext cx="8596668" cy="4433279"/>
          </a:xfrm>
        </p:spPr>
        <p:txBody>
          <a:bodyPr>
            <a:normAutofit/>
          </a:bodyPr>
          <a:lstStyle/>
          <a:p>
            <a:r>
              <a:rPr lang="en-US" dirty="0" smtClean="0">
                <a:latin typeface="Times New Roman" pitchFamily="18" charset="0"/>
                <a:cs typeface="Times New Roman" pitchFamily="18" charset="0"/>
              </a:rPr>
              <a:t>Saudi Arabia is considered ranked number 13 for being the largest city in the </a:t>
            </a:r>
            <a:r>
              <a:rPr lang="en-US" dirty="0" smtClean="0">
                <a:latin typeface="Times New Roman" pitchFamily="18" charset="0"/>
                <a:cs typeface="Times New Roman" pitchFamily="18" charset="0"/>
              </a:rPr>
              <a:t>world</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Therefore, it has increased in population throughout the </a:t>
            </a:r>
            <a:r>
              <a:rPr lang="en-US" dirty="0" smtClean="0">
                <a:latin typeface="Times New Roman" pitchFamily="18" charset="0"/>
                <a:cs typeface="Times New Roman" pitchFamily="18" charset="0"/>
              </a:rPr>
              <a:t>centuries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Many </a:t>
            </a:r>
            <a:r>
              <a:rPr lang="en-US" dirty="0" smtClean="0">
                <a:latin typeface="Times New Roman" pitchFamily="18" charset="0"/>
                <a:cs typeface="Times New Roman" pitchFamily="18" charset="0"/>
              </a:rPr>
              <a:t>of </a:t>
            </a:r>
            <a:r>
              <a:rPr lang="en-US" dirty="0" smtClean="0">
                <a:latin typeface="Times New Roman" pitchFamily="18" charset="0"/>
                <a:cs typeface="Times New Roman" pitchFamily="18" charset="0"/>
              </a:rPr>
              <a:t>people </a:t>
            </a:r>
            <a:r>
              <a:rPr lang="en-US" dirty="0" smtClean="0">
                <a:latin typeface="Times New Roman" pitchFamily="18" charset="0"/>
                <a:cs typeface="Times New Roman" pitchFamily="18" charset="0"/>
              </a:rPr>
              <a:t>in Saudi Arabia </a:t>
            </a:r>
            <a:r>
              <a:rPr lang="en-US" dirty="0" smtClean="0">
                <a:latin typeface="Times New Roman" pitchFamily="18" charset="0"/>
                <a:cs typeface="Times New Roman" pitchFamily="18" charset="0"/>
              </a:rPr>
              <a:t>reside </a:t>
            </a:r>
            <a:r>
              <a:rPr lang="en-US" dirty="0" smtClean="0">
                <a:latin typeface="Times New Roman" pitchFamily="18" charset="0"/>
                <a:cs typeface="Times New Roman" pitchFamily="18" charset="0"/>
              </a:rPr>
              <a:t>in </a:t>
            </a:r>
            <a:r>
              <a:rPr lang="en-US" dirty="0" smtClean="0">
                <a:latin typeface="Times New Roman" pitchFamily="18" charset="0"/>
                <a:cs typeface="Times New Roman" pitchFamily="18" charset="0"/>
              </a:rPr>
              <a:t>urban </a:t>
            </a:r>
            <a:r>
              <a:rPr lang="en-US" dirty="0" smtClean="0">
                <a:latin typeface="Times New Roman" pitchFamily="18" charset="0"/>
                <a:cs typeface="Times New Roman" pitchFamily="18" charset="0"/>
              </a:rPr>
              <a:t>cities since there are more opportunities </a:t>
            </a:r>
            <a:r>
              <a:rPr lang="en-US" dirty="0" smtClean="0">
                <a:latin typeface="Times New Roman" pitchFamily="18" charset="0"/>
                <a:cs typeface="Times New Roman" pitchFamily="18" charset="0"/>
              </a:rPr>
              <a:t>than </a:t>
            </a:r>
            <a:r>
              <a:rPr lang="en-US" dirty="0" smtClean="0">
                <a:latin typeface="Times New Roman" pitchFamily="18" charset="0"/>
                <a:cs typeface="Times New Roman" pitchFamily="18" charset="0"/>
              </a:rPr>
              <a:t>rural </a:t>
            </a:r>
            <a:r>
              <a:rPr lang="en-US" dirty="0" smtClean="0">
                <a:latin typeface="Times New Roman" pitchFamily="18" charset="0"/>
                <a:cs typeface="Times New Roman" pitchFamily="18" charset="0"/>
              </a:rPr>
              <a:t>areas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is estimated that only </a:t>
            </a:r>
            <a:r>
              <a:rPr lang="en-US" dirty="0" smtClean="0">
                <a:latin typeface="Times New Roman" pitchFamily="18" charset="0"/>
                <a:cs typeface="Times New Roman" pitchFamily="18" charset="0"/>
              </a:rPr>
              <a:t>17% of people in </a:t>
            </a:r>
            <a:r>
              <a:rPr lang="en-US" dirty="0" smtClean="0">
                <a:latin typeface="Times New Roman" pitchFamily="18" charset="0"/>
                <a:cs typeface="Times New Roman" pitchFamily="18" charset="0"/>
              </a:rPr>
              <a:t>Saudi Arabia </a:t>
            </a:r>
            <a:r>
              <a:rPr lang="en-US" dirty="0" smtClean="0">
                <a:latin typeface="Times New Roman" pitchFamily="18" charset="0"/>
                <a:cs typeface="Times New Roman" pitchFamily="18" charset="0"/>
              </a:rPr>
              <a:t>reside </a:t>
            </a:r>
            <a:r>
              <a:rPr lang="en-US" smtClean="0">
                <a:latin typeface="Times New Roman" pitchFamily="18" charset="0"/>
                <a:cs typeface="Times New Roman" pitchFamily="18" charset="0"/>
              </a:rPr>
              <a:t>in </a:t>
            </a:r>
            <a:r>
              <a:rPr lang="en-US" smtClean="0">
                <a:latin typeface="Times New Roman" pitchFamily="18" charset="0"/>
                <a:cs typeface="Times New Roman" pitchFamily="18" charset="0"/>
              </a:rPr>
              <a:t>rural </a:t>
            </a:r>
            <a:r>
              <a:rPr lang="en-US" dirty="0" smtClean="0">
                <a:latin typeface="Times New Roman" pitchFamily="18" charset="0"/>
                <a:cs typeface="Times New Roman" pitchFamily="18" charset="0"/>
              </a:rPr>
              <a:t>areas, while the other </a:t>
            </a:r>
            <a:r>
              <a:rPr lang="en-US" dirty="0" smtClean="0">
                <a:latin typeface="Times New Roman" pitchFamily="18" charset="0"/>
                <a:cs typeface="Times New Roman" pitchFamily="18" charset="0"/>
              </a:rPr>
              <a:t>83% people reside </a:t>
            </a:r>
            <a:r>
              <a:rPr lang="en-US" dirty="0" smtClean="0">
                <a:latin typeface="Times New Roman" pitchFamily="18" charset="0"/>
                <a:cs typeface="Times New Roman" pitchFamily="18" charset="0"/>
              </a:rPr>
              <a:t>in the urban </a:t>
            </a:r>
            <a:r>
              <a:rPr lang="en-US" dirty="0" smtClean="0">
                <a:latin typeface="Times New Roman" pitchFamily="18" charset="0"/>
                <a:cs typeface="Times New Roman" pitchFamily="18" charset="0"/>
              </a:rPr>
              <a:t>areas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opportunities which are present in the urban areas include agriculture, better education, oil </a:t>
            </a:r>
            <a:r>
              <a:rPr lang="en-US" dirty="0" smtClean="0">
                <a:latin typeface="Times New Roman" pitchFamily="18" charset="0"/>
                <a:cs typeface="Times New Roman" pitchFamily="18" charset="0"/>
              </a:rPr>
              <a:t>industries </a:t>
            </a:r>
            <a:r>
              <a:rPr lang="en-US" dirty="0" smtClean="0">
                <a:latin typeface="Times New Roman" pitchFamily="18" charset="0"/>
                <a:cs typeface="Times New Roman" pitchFamily="18" charset="0"/>
              </a:rPr>
              <a:t>and finance companies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44604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30014"/>
          </a:xfrm>
        </p:spPr>
        <p:txBody>
          <a:bodyPr/>
          <a:lstStyle/>
          <a:p>
            <a:pPr algn="ctr"/>
            <a:r>
              <a:rPr lang="en-US" b="1" dirty="0" smtClean="0">
                <a:latin typeface="Times New Roman" pitchFamily="18" charset="0"/>
                <a:cs typeface="Times New Roman" pitchFamily="18" charset="0"/>
              </a:rPr>
              <a:t>Demand for Healthcare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77334" y="1861044"/>
            <a:ext cx="8596668" cy="3880773"/>
          </a:xfrm>
        </p:spPr>
        <p:txBody>
          <a:bodyPr>
            <a:normAutofit/>
          </a:bodyPr>
          <a:lstStyle/>
          <a:p>
            <a:r>
              <a:rPr lang="en-US" dirty="0" smtClean="0">
                <a:latin typeface="Times New Roman" pitchFamily="18" charset="0"/>
                <a:cs typeface="Times New Roman" pitchFamily="18" charset="0"/>
              </a:rPr>
              <a:t>There are many cities in Saudi Arabia and each city has its specific </a:t>
            </a:r>
            <a:r>
              <a:rPr lang="en-US" dirty="0" smtClean="0">
                <a:latin typeface="Times New Roman" pitchFamily="18" charset="0"/>
                <a:cs typeface="Times New Roman" pitchFamily="18" charset="0"/>
              </a:rPr>
              <a:t>characteristics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There are cities with large populations, cities which have low populations and those ones with medium populations (Abdul Salam, </a:t>
            </a:r>
            <a:r>
              <a:rPr lang="en-US" dirty="0" smtClean="0">
                <a:latin typeface="Times New Roman" pitchFamily="18" charset="0"/>
                <a:cs typeface="Times New Roman" pitchFamily="18" charset="0"/>
              </a:rPr>
              <a:t>2013)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All these cities , due to their population, their health status statistic may vary form one city to the </a:t>
            </a:r>
            <a:r>
              <a:rPr lang="en-US" dirty="0" smtClean="0">
                <a:latin typeface="Times New Roman" pitchFamily="18" charset="0"/>
                <a:cs typeface="Times New Roman" pitchFamily="18" charset="0"/>
              </a:rPr>
              <a:t>other</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city with the largest population is Riyadh, with 4,205,961 </a:t>
            </a:r>
            <a:r>
              <a:rPr lang="en-US" dirty="0" smtClean="0">
                <a:latin typeface="Times New Roman" pitchFamily="18" charset="0"/>
                <a:cs typeface="Times New Roman" pitchFamily="18" charset="0"/>
              </a:rPr>
              <a:t>residents</a:t>
            </a:r>
          </a:p>
          <a:p>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city with middle population is </a:t>
            </a:r>
            <a:r>
              <a:rPr lang="en-US" dirty="0" err="1" smtClean="0">
                <a:latin typeface="Times New Roman" pitchFamily="18" charset="0"/>
                <a:cs typeface="Times New Roman" pitchFamily="18" charset="0"/>
              </a:rPr>
              <a:t>Ta'if</a:t>
            </a:r>
            <a:r>
              <a:rPr lang="en-US" dirty="0" smtClean="0">
                <a:latin typeface="Times New Roman" pitchFamily="18" charset="0"/>
                <a:cs typeface="Times New Roman" pitchFamily="18" charset="0"/>
              </a:rPr>
              <a:t> with 688,693 people living in it </a:t>
            </a:r>
          </a:p>
          <a:p>
            <a:r>
              <a:rPr lang="en-US" dirty="0" smtClean="0">
                <a:latin typeface="Times New Roman" pitchFamily="18" charset="0"/>
                <a:cs typeface="Times New Roman" pitchFamily="18" charset="0"/>
              </a:rPr>
              <a:t>The smallest population is </a:t>
            </a:r>
            <a:r>
              <a:rPr lang="en-US" dirty="0" err="1" smtClean="0">
                <a:latin typeface="Times New Roman" pitchFamily="18" charset="0"/>
                <a:cs typeface="Times New Roman" pitchFamily="18" charset="0"/>
              </a:rPr>
              <a:t>Tabalah</a:t>
            </a:r>
            <a:r>
              <a:rPr lang="en-US" dirty="0" smtClean="0">
                <a:latin typeface="Times New Roman" pitchFamily="18" charset="0"/>
                <a:cs typeface="Times New Roman" pitchFamily="18" charset="0"/>
              </a:rPr>
              <a:t> with 5,151 </a:t>
            </a:r>
            <a:r>
              <a:rPr lang="en-US" dirty="0" smtClean="0">
                <a:latin typeface="Times New Roman" pitchFamily="18" charset="0"/>
                <a:cs typeface="Times New Roman" pitchFamily="18" charset="0"/>
              </a:rPr>
              <a:t>people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0934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49360"/>
            <a:ext cx="10515600" cy="1325563"/>
          </a:xfrm>
        </p:spPr>
        <p:txBody>
          <a:bodyPr/>
          <a:lstStyle/>
          <a:p>
            <a:pPr algn="ctr"/>
            <a:r>
              <a:rPr lang="en-US" b="1" dirty="0" smtClean="0">
                <a:latin typeface="Times New Roman" pitchFamily="18" charset="0"/>
                <a:cs typeface="Times New Roman" pitchFamily="18" charset="0"/>
              </a:rPr>
              <a:t>Riyadh City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0515600" cy="4086444"/>
          </a:xfrm>
        </p:spPr>
        <p:txBody>
          <a:bodyPr>
            <a:normAutofit/>
          </a:bodyPr>
          <a:lstStyle/>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population in the city of Riyadh consists of </a:t>
            </a:r>
            <a:r>
              <a:rPr lang="en-US" dirty="0" smtClean="0">
                <a:latin typeface="Times New Roman" pitchFamily="18" charset="0"/>
                <a:cs typeface="Times New Roman" pitchFamily="18" charset="0"/>
              </a:rPr>
              <a:t>24.9% </a:t>
            </a:r>
            <a:r>
              <a:rPr lang="en-US" dirty="0" smtClean="0">
                <a:latin typeface="Times New Roman" pitchFamily="18" charset="0"/>
                <a:cs typeface="Times New Roman" pitchFamily="18" charset="0"/>
              </a:rPr>
              <a:t>of Saudi Arabia’s whole </a:t>
            </a:r>
            <a:r>
              <a:rPr lang="en-US" dirty="0" smtClean="0">
                <a:latin typeface="Times New Roman" pitchFamily="18" charset="0"/>
                <a:cs typeface="Times New Roman" pitchFamily="18" charset="0"/>
              </a:rPr>
              <a:t>population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males in the city are more in numbers than the female residents in the Riyadh </a:t>
            </a:r>
            <a:r>
              <a:rPr lang="en-US" dirty="0" smtClean="0">
                <a:latin typeface="Times New Roman" pitchFamily="18" charset="0"/>
                <a:cs typeface="Times New Roman" pitchFamily="18" charset="0"/>
              </a:rPr>
              <a:t>City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males consists of 55 percent whereas the females consists of 45 percent in </a:t>
            </a:r>
            <a:r>
              <a:rPr lang="en-US" dirty="0" smtClean="0">
                <a:latin typeface="Times New Roman" pitchFamily="18" charset="0"/>
                <a:cs typeface="Times New Roman" pitchFamily="18" charset="0"/>
              </a:rPr>
              <a:t>total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households in this city mostly are nuclear families, but it consists of the traditional family </a:t>
            </a:r>
            <a:r>
              <a:rPr lang="en-US" dirty="0" smtClean="0">
                <a:latin typeface="Times New Roman" pitchFamily="18" charset="0"/>
                <a:cs typeface="Times New Roman" pitchFamily="18" charset="0"/>
              </a:rPr>
              <a:t>members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However, this extended traditional family culture is slowly ending in the </a:t>
            </a:r>
            <a:r>
              <a:rPr lang="en-US" dirty="0" smtClean="0">
                <a:latin typeface="Times New Roman" pitchFamily="18" charset="0"/>
                <a:cs typeface="Times New Roman" pitchFamily="18" charset="0"/>
              </a:rPr>
              <a:t>city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Also, just </a:t>
            </a:r>
            <a:r>
              <a:rPr lang="en-US" dirty="0" smtClean="0">
                <a:latin typeface="Times New Roman" pitchFamily="18" charset="0"/>
                <a:cs typeface="Times New Roman" pitchFamily="18" charset="0"/>
              </a:rPr>
              <a:t>8% </a:t>
            </a:r>
            <a:r>
              <a:rPr lang="en-US" dirty="0" smtClean="0">
                <a:latin typeface="Times New Roman" pitchFamily="18" charset="0"/>
                <a:cs typeface="Times New Roman" pitchFamily="18" charset="0"/>
              </a:rPr>
              <a:t>of people </a:t>
            </a:r>
            <a:r>
              <a:rPr lang="en-US" dirty="0" smtClean="0">
                <a:latin typeface="Times New Roman" pitchFamily="18" charset="0"/>
                <a:cs typeface="Times New Roman" pitchFamily="18" charset="0"/>
              </a:rPr>
              <a:t>in the city are considered illiterate since the city has maintained high expectations with the youth regarding education (</a:t>
            </a:r>
            <a:r>
              <a:rPr lang="en-US" dirty="0" err="1" smtClean="0">
                <a:latin typeface="Times New Roman" pitchFamily="18" charset="0"/>
                <a:cs typeface="Times New Roman" pitchFamily="18" charset="0"/>
              </a:rPr>
              <a:t>Alamri</a:t>
            </a:r>
            <a:r>
              <a:rPr lang="en-US" dirty="0" smtClean="0">
                <a:latin typeface="Times New Roman" pitchFamily="18" charset="0"/>
                <a:cs typeface="Times New Roman" pitchFamily="18" charset="0"/>
              </a:rPr>
              <a:t>, 2011</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92% </a:t>
            </a:r>
            <a:r>
              <a:rPr lang="en-US" dirty="0" smtClean="0">
                <a:latin typeface="Times New Roman" pitchFamily="18" charset="0"/>
                <a:cs typeface="Times New Roman" pitchFamily="18" charset="0"/>
              </a:rPr>
              <a:t>percent of people, aged six to twenty-two years are registered for </a:t>
            </a:r>
            <a:r>
              <a:rPr lang="en-US" dirty="0" smtClean="0">
                <a:latin typeface="Times New Roman" pitchFamily="18" charset="0"/>
                <a:cs typeface="Times New Roman" pitchFamily="18" charset="0"/>
              </a:rPr>
              <a:t>education</a:t>
            </a: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11338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Continuation…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 the health sector, due to the increasing population, there are 47 hospitals, 435 primary healthcare centers, 3 dental centers and 31 dialysis centers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Alahmadi</a:t>
            </a:r>
            <a:r>
              <a:rPr lang="en-US" dirty="0" smtClean="0">
                <a:latin typeface="Times New Roman" pitchFamily="18" charset="0"/>
                <a:cs typeface="Times New Roman" pitchFamily="18" charset="0"/>
              </a:rPr>
              <a:t>, 2018</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However, oncology, cardiac, diabetes and medical qualification centers are inadequate in the </a:t>
            </a:r>
            <a:r>
              <a:rPr lang="en-US" dirty="0" smtClean="0">
                <a:latin typeface="Times New Roman" pitchFamily="18" charset="0"/>
                <a:cs typeface="Times New Roman" pitchFamily="18" charset="0"/>
              </a:rPr>
              <a:t>city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They have less of these facilities but rising numbers of people with cancer rising in the region and in the </a:t>
            </a:r>
            <a:r>
              <a:rPr lang="en-US" dirty="0" smtClean="0">
                <a:latin typeface="Times New Roman" pitchFamily="18" charset="0"/>
                <a:cs typeface="Times New Roman" pitchFamily="18" charset="0"/>
              </a:rPr>
              <a:t>world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11159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smtClean="0">
                <a:latin typeface="Times New Roman" pitchFamily="18" charset="0"/>
                <a:cs typeface="Times New Roman" pitchFamily="18" charset="0"/>
              </a:rPr>
              <a:t>Taif</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City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According to the World Population Review, the population of this city has increased from </a:t>
            </a:r>
            <a:r>
              <a:rPr lang="en-US" dirty="0">
                <a:latin typeface="Times New Roman" pitchFamily="18" charset="0"/>
                <a:cs typeface="Times New Roman" pitchFamily="18" charset="0"/>
              </a:rPr>
              <a:t>2019 (Abdul Salam, </a:t>
            </a:r>
            <a:r>
              <a:rPr lang="en-US" dirty="0" smtClean="0">
                <a:latin typeface="Times New Roman" pitchFamily="18" charset="0"/>
                <a:cs typeface="Times New Roman" pitchFamily="18" charset="0"/>
              </a:rPr>
              <a:t>2013)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Most people found in this city are expatriates who come from Turkey, Asia, among other Arab </a:t>
            </a:r>
            <a:r>
              <a:rPr lang="en-US" dirty="0" smtClean="0">
                <a:latin typeface="Times New Roman" pitchFamily="18" charset="0"/>
                <a:cs typeface="Times New Roman" pitchFamily="18" charset="0"/>
              </a:rPr>
              <a:t>countries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is also said that the residents of this city consists of tribes </a:t>
            </a:r>
            <a:r>
              <a:rPr lang="en-US" dirty="0" smtClean="0">
                <a:latin typeface="Times New Roman" pitchFamily="18" charset="0"/>
                <a:cs typeface="Times New Roman" pitchFamily="18" charset="0"/>
              </a:rPr>
              <a:t>such </a:t>
            </a:r>
            <a:r>
              <a:rPr lang="en-US" dirty="0" smtClean="0">
                <a:latin typeface="Times New Roman" pitchFamily="18" charset="0"/>
                <a:cs typeface="Times New Roman" pitchFamily="18" charset="0"/>
              </a:rPr>
              <a:t>as </a:t>
            </a:r>
            <a:r>
              <a:rPr lang="en-US" dirty="0" err="1" smtClean="0">
                <a:latin typeface="Times New Roman" pitchFamily="18" charset="0"/>
                <a:cs typeface="Times New Roman" pitchFamily="18" charset="0"/>
              </a:rPr>
              <a:t>Thaqif</a:t>
            </a:r>
            <a:r>
              <a:rPr lang="en-US" dirty="0" smtClean="0">
                <a:latin typeface="Times New Roman" pitchFamily="18" charset="0"/>
                <a:cs typeface="Times New Roman" pitchFamily="18" charset="0"/>
              </a:rPr>
              <a:t> tribe, </a:t>
            </a:r>
            <a:r>
              <a:rPr lang="en-US" dirty="0" err="1" smtClean="0">
                <a:latin typeface="Times New Roman" pitchFamily="18" charset="0"/>
                <a:cs typeface="Times New Roman" pitchFamily="18" charset="0"/>
              </a:rPr>
              <a:t>Bani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Hareth</a:t>
            </a:r>
            <a:r>
              <a:rPr lang="en-US" dirty="0" smtClean="0">
                <a:latin typeface="Times New Roman" pitchFamily="18" charset="0"/>
                <a:cs typeface="Times New Roman" pitchFamily="18" charset="0"/>
              </a:rPr>
              <a:t> tribe, among many other </a:t>
            </a:r>
            <a:r>
              <a:rPr lang="en-US" dirty="0" smtClean="0">
                <a:latin typeface="Times New Roman" pitchFamily="18" charset="0"/>
                <a:cs typeface="Times New Roman" pitchFamily="18" charset="0"/>
              </a:rPr>
              <a:t>tribes  </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570310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a:t>
            </a:r>
            <a:r>
              <a:rPr lang="en-US" b="1" dirty="0" smtClean="0">
                <a:latin typeface="Times New Roman" pitchFamily="18" charset="0"/>
                <a:cs typeface="Times New Roman" pitchFamily="18" charset="0"/>
              </a:rPr>
              <a:t>ontinuation…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According to the health records, in this region, the primary healthcare centers have increased to 120 and 24 </a:t>
            </a:r>
            <a:r>
              <a:rPr lang="en-US" dirty="0">
                <a:latin typeface="Times New Roman" pitchFamily="18" charset="0"/>
                <a:cs typeface="Times New Roman" pitchFamily="18" charset="0"/>
              </a:rPr>
              <a:t>hospitals (</a:t>
            </a:r>
            <a:r>
              <a:rPr lang="en-US" dirty="0" err="1" smtClean="0">
                <a:latin typeface="Times New Roman" pitchFamily="18" charset="0"/>
                <a:cs typeface="Times New Roman" pitchFamily="18" charset="0"/>
              </a:rPr>
              <a:t>Fildes</a:t>
            </a:r>
            <a:r>
              <a:rPr lang="en-US" dirty="0" smtClean="0">
                <a:latin typeface="Times New Roman" pitchFamily="18" charset="0"/>
                <a:cs typeface="Times New Roman" pitchFamily="18" charset="0"/>
              </a:rPr>
              <a:t> et al., 2016)</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However, there are no oncology, cardiac, and diabetic centers in the </a:t>
            </a:r>
            <a:r>
              <a:rPr lang="en-US" dirty="0" smtClean="0">
                <a:latin typeface="Times New Roman" pitchFamily="18" charset="0"/>
                <a:cs typeface="Times New Roman" pitchFamily="18" charset="0"/>
              </a:rPr>
              <a:t>region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Other centers such as dental, dialysis and medical qualification centers are available, although they are inadequate considering the population growth in the </a:t>
            </a:r>
            <a:r>
              <a:rPr lang="en-US" dirty="0" smtClean="0">
                <a:latin typeface="Times New Roman" pitchFamily="18" charset="0"/>
                <a:cs typeface="Times New Roman" pitchFamily="18" charset="0"/>
              </a:rPr>
              <a:t>city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Therefore, due to inadequate facilities, death rates would </a:t>
            </a:r>
            <a:r>
              <a:rPr lang="en-US" dirty="0" smtClean="0">
                <a:latin typeface="Times New Roman" pitchFamily="18" charset="0"/>
                <a:cs typeface="Times New Roman" pitchFamily="18" charset="0"/>
              </a:rPr>
              <a:t>increase</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30515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smtClean="0">
                <a:latin typeface="Times New Roman" pitchFamily="18" charset="0"/>
                <a:cs typeface="Times New Roman" pitchFamily="18" charset="0"/>
              </a:rPr>
              <a:t>Tabalah</a:t>
            </a:r>
            <a:r>
              <a:rPr lang="en-US" b="1" dirty="0" smtClean="0">
                <a:latin typeface="Times New Roman" pitchFamily="18" charset="0"/>
                <a:cs typeface="Times New Roman" pitchFamily="18" charset="0"/>
              </a:rPr>
              <a:t> City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4"/>
            <a:ext cx="10515600" cy="4543645"/>
          </a:xfrm>
        </p:spPr>
        <p:txBody>
          <a:bodyPr>
            <a:normAutofit/>
          </a:bodyPr>
          <a:lstStyle/>
          <a:p>
            <a:r>
              <a:rPr lang="en-US" dirty="0" smtClean="0">
                <a:latin typeface="Times New Roman" pitchFamily="18" charset="0"/>
                <a:cs typeface="Times New Roman" pitchFamily="18" charset="0"/>
              </a:rPr>
              <a:t>In this city, there are more males than </a:t>
            </a:r>
            <a:r>
              <a:rPr lang="en-US" dirty="0" smtClean="0">
                <a:latin typeface="Times New Roman" pitchFamily="18" charset="0"/>
                <a:cs typeface="Times New Roman" pitchFamily="18" charset="0"/>
              </a:rPr>
              <a:t>females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males make up </a:t>
            </a:r>
            <a:r>
              <a:rPr lang="en-US" dirty="0" smtClean="0">
                <a:latin typeface="Times New Roman" pitchFamily="18" charset="0"/>
                <a:cs typeface="Times New Roman" pitchFamily="18" charset="0"/>
              </a:rPr>
              <a:t>50.6% </a:t>
            </a:r>
            <a:r>
              <a:rPr lang="en-US" dirty="0" smtClean="0">
                <a:latin typeface="Times New Roman" pitchFamily="18" charset="0"/>
                <a:cs typeface="Times New Roman" pitchFamily="18" charset="0"/>
              </a:rPr>
              <a:t>whereas females make up 49.4 percent of the total </a:t>
            </a:r>
            <a:r>
              <a:rPr lang="en-US" dirty="0" smtClean="0">
                <a:latin typeface="Times New Roman" pitchFamily="18" charset="0"/>
                <a:cs typeface="Times New Roman" pitchFamily="18" charset="0"/>
              </a:rPr>
              <a:t>population</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residents of Saudi Arabia make up </a:t>
            </a:r>
            <a:r>
              <a:rPr lang="en-US" dirty="0" smtClean="0">
                <a:latin typeface="Times New Roman" pitchFamily="18" charset="0"/>
                <a:cs typeface="Times New Roman" pitchFamily="18" charset="0"/>
              </a:rPr>
              <a:t>88% </a:t>
            </a:r>
            <a:r>
              <a:rPr lang="en-US" dirty="0" smtClean="0">
                <a:latin typeface="Times New Roman" pitchFamily="18" charset="0"/>
                <a:cs typeface="Times New Roman" pitchFamily="18" charset="0"/>
              </a:rPr>
              <a:t>whereas the non residents in this city make up </a:t>
            </a:r>
            <a:r>
              <a:rPr lang="en-US" dirty="0" smtClean="0">
                <a:latin typeface="Times New Roman" pitchFamily="18" charset="0"/>
                <a:cs typeface="Times New Roman" pitchFamily="18" charset="0"/>
              </a:rPr>
              <a:t>12% of </a:t>
            </a:r>
            <a:r>
              <a:rPr lang="en-US" dirty="0" smtClean="0">
                <a:latin typeface="Times New Roman" pitchFamily="18" charset="0"/>
                <a:cs typeface="Times New Roman" pitchFamily="18" charset="0"/>
              </a:rPr>
              <a:t>the total </a:t>
            </a:r>
            <a:r>
              <a:rPr lang="en-US" dirty="0" smtClean="0">
                <a:latin typeface="Times New Roman" pitchFamily="18" charset="0"/>
                <a:cs typeface="Times New Roman" pitchFamily="18" charset="0"/>
              </a:rPr>
              <a:t>population (</a:t>
            </a:r>
            <a:r>
              <a:rPr lang="en-US" dirty="0" err="1" smtClean="0">
                <a:latin typeface="Times New Roman" pitchFamily="18" charset="0"/>
                <a:cs typeface="Times New Roman" pitchFamily="18" charset="0"/>
              </a:rPr>
              <a:t>Alamri</a:t>
            </a:r>
            <a:r>
              <a:rPr lang="en-US" dirty="0" smtClean="0">
                <a:latin typeface="Times New Roman" pitchFamily="18" charset="0"/>
                <a:cs typeface="Times New Roman" pitchFamily="18" charset="0"/>
              </a:rPr>
              <a:t>, 2011) </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a:t>
            </a:r>
            <a:endParaRPr lang="en-US" b="1" i="1" dirty="0">
              <a:latin typeface="Times New Roman" pitchFamily="18" charset="0"/>
              <a:cs typeface="Times New Roman" pitchFamily="18" charset="0"/>
            </a:endParaRPr>
          </a:p>
        </p:txBody>
      </p:sp>
    </p:spTree>
    <p:extLst>
      <p:ext uri="{BB962C8B-B14F-4D97-AF65-F5344CB8AC3E}">
        <p14:creationId xmlns:p14="http://schemas.microsoft.com/office/powerpoint/2010/main" val="245628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In the health sector, this region seems to have one healthcare center which is used to cater for the population</a:t>
            </a:r>
          </a:p>
          <a:p>
            <a:r>
              <a:rPr lang="en-US" dirty="0">
                <a:latin typeface="Times New Roman" pitchFamily="18" charset="0"/>
                <a:cs typeface="Times New Roman" pitchFamily="18" charset="0"/>
              </a:rPr>
              <a:t>People are being affected by the weather hence catching flu treated easily in their healthcare center</a:t>
            </a:r>
          </a:p>
          <a:p>
            <a:r>
              <a:rPr lang="en-US" dirty="0">
                <a:latin typeface="Times New Roman" pitchFamily="18" charset="0"/>
                <a:cs typeface="Times New Roman" pitchFamily="18" charset="0"/>
              </a:rPr>
              <a:t>However, if people in the region have more serious diseases, they travel to other cities like Riyadh or </a:t>
            </a:r>
            <a:r>
              <a:rPr lang="en-US" dirty="0" err="1">
                <a:latin typeface="Times New Roman" pitchFamily="18" charset="0"/>
                <a:cs typeface="Times New Roman" pitchFamily="18" charset="0"/>
              </a:rPr>
              <a:t>Taif</a:t>
            </a:r>
            <a:r>
              <a:rPr lang="en-US" dirty="0">
                <a:latin typeface="Times New Roman" pitchFamily="18" charset="0"/>
                <a:cs typeface="Times New Roman" pitchFamily="18" charset="0"/>
              </a:rPr>
              <a:t> to get the treatment they need </a:t>
            </a:r>
          </a:p>
          <a:p>
            <a:endParaRPr lang="en-US" dirty="0"/>
          </a:p>
        </p:txBody>
      </p:sp>
    </p:spTree>
    <p:extLst>
      <p:ext uri="{BB962C8B-B14F-4D97-AF65-F5344CB8AC3E}">
        <p14:creationId xmlns:p14="http://schemas.microsoft.com/office/powerpoint/2010/main" val="1357245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Conclusion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government of Saudi Arabia should know that the population in their cities is </a:t>
            </a:r>
            <a:r>
              <a:rPr lang="en-US" dirty="0" smtClean="0">
                <a:latin typeface="Times New Roman" pitchFamily="18" charset="0"/>
                <a:cs typeface="Times New Roman" pitchFamily="18" charset="0"/>
              </a:rPr>
              <a:t>growing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hould </a:t>
            </a:r>
            <a:r>
              <a:rPr lang="en-US" dirty="0" smtClean="0">
                <a:latin typeface="Times New Roman" pitchFamily="18" charset="0"/>
                <a:cs typeface="Times New Roman" pitchFamily="18" charset="0"/>
              </a:rPr>
              <a:t>come up with more adequate facilities which would help their resident get effective and efficient treatment even to those who are in the rural </a:t>
            </a:r>
            <a:r>
              <a:rPr lang="en-US" dirty="0" smtClean="0">
                <a:latin typeface="Times New Roman" pitchFamily="18" charset="0"/>
                <a:cs typeface="Times New Roman" pitchFamily="18" charset="0"/>
              </a:rPr>
              <a:t>areas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the cities with small population, enough facilities such as schools and hospitals should be developed to reduce the cost of the residents travelling to other cities to seek healthcare </a:t>
            </a:r>
            <a:r>
              <a:rPr lang="en-US" dirty="0" smtClean="0">
                <a:latin typeface="Times New Roman" pitchFamily="18" charset="0"/>
                <a:cs typeface="Times New Roman" pitchFamily="18" charset="0"/>
              </a:rPr>
              <a:t>services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the large cities, more healthcare facilities such as oncology centers should be increased to serve people effectively and </a:t>
            </a:r>
            <a:r>
              <a:rPr lang="en-US" dirty="0" smtClean="0">
                <a:latin typeface="Times New Roman" pitchFamily="18" charset="0"/>
                <a:cs typeface="Times New Roman" pitchFamily="18" charset="0"/>
              </a:rPr>
              <a:t>efficiently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61988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smtClean="0">
                <a:latin typeface="Times New Roman" pitchFamily="18" charset="0"/>
                <a:cs typeface="Times New Roman" pitchFamily="18" charset="0"/>
              </a:rPr>
              <a:t>Abdul Salam, A. (2013). Population and household census, Kingdom of Saudi </a:t>
            </a:r>
            <a:r>
              <a:rPr lang="en-US" dirty="0" smtClean="0">
                <a:latin typeface="Times New Roman" pitchFamily="18" charset="0"/>
                <a:cs typeface="Times New Roman" pitchFamily="18" charset="0"/>
              </a:rPr>
              <a:t>	Arabia </a:t>
            </a:r>
            <a:r>
              <a:rPr lang="en-US" dirty="0" smtClean="0">
                <a:latin typeface="Times New Roman" pitchFamily="18" charset="0"/>
                <a:cs typeface="Times New Roman" pitchFamily="18" charset="0"/>
              </a:rPr>
              <a:t>2010: facts and figures.</a:t>
            </a:r>
          </a:p>
          <a:p>
            <a:pPr marL="0" indent="0">
              <a:buNone/>
            </a:pPr>
            <a:r>
              <a:rPr lang="en-US" dirty="0" err="1" smtClean="0">
                <a:latin typeface="Times New Roman" pitchFamily="18" charset="0"/>
                <a:cs typeface="Times New Roman" pitchFamily="18" charset="0"/>
              </a:rPr>
              <a:t>Alamri</a:t>
            </a:r>
            <a:r>
              <a:rPr lang="en-US" dirty="0" smtClean="0">
                <a:latin typeface="Times New Roman" pitchFamily="18" charset="0"/>
                <a:cs typeface="Times New Roman" pitchFamily="18" charset="0"/>
              </a:rPr>
              <a:t>, M. (2011). Higher education in Saudi Arabia. Journal of Higher Education </a:t>
            </a:r>
            <a:r>
              <a:rPr lang="en-US" dirty="0" smtClean="0">
                <a:latin typeface="Times New Roman" pitchFamily="18" charset="0"/>
                <a:cs typeface="Times New Roman" pitchFamily="18" charset="0"/>
              </a:rPr>
              <a:t>	Theory </a:t>
            </a:r>
            <a:r>
              <a:rPr lang="en-US" dirty="0" smtClean="0">
                <a:latin typeface="Times New Roman" pitchFamily="18" charset="0"/>
                <a:cs typeface="Times New Roman" pitchFamily="18" charset="0"/>
              </a:rPr>
              <a:t>and Practice, 11(4), 88-91.</a:t>
            </a:r>
          </a:p>
          <a:p>
            <a:pPr marL="0" indent="0">
              <a:buNone/>
            </a:pPr>
            <a:r>
              <a:rPr lang="en-US" dirty="0" err="1" smtClean="0">
                <a:latin typeface="Times New Roman" pitchFamily="18" charset="0"/>
                <a:cs typeface="Times New Roman" pitchFamily="18" charset="0"/>
              </a:rPr>
              <a:t>Alahmadi</a:t>
            </a:r>
            <a:r>
              <a:rPr lang="en-US" dirty="0">
                <a:latin typeface="Times New Roman" pitchFamily="18" charset="0"/>
                <a:cs typeface="Times New Roman" pitchFamily="18" charset="0"/>
              </a:rPr>
              <a:t>, M. (2018). Spatial non-</a:t>
            </a:r>
            <a:r>
              <a:rPr lang="en-US" dirty="0" err="1">
                <a:latin typeface="Times New Roman" pitchFamily="18" charset="0"/>
                <a:cs typeface="Times New Roman" pitchFamily="18" charset="0"/>
              </a:rPr>
              <a:t>stationarity</a:t>
            </a:r>
            <a:r>
              <a:rPr lang="en-US" dirty="0">
                <a:latin typeface="Times New Roman" pitchFamily="18" charset="0"/>
                <a:cs typeface="Times New Roman" pitchFamily="18" charset="0"/>
              </a:rPr>
              <a:t> analysis to estimate dwelling units </a:t>
            </a:r>
            <a:r>
              <a:rPr lang="en-US" dirty="0" smtClean="0">
                <a:latin typeface="Times New Roman" pitchFamily="18" charset="0"/>
                <a:cs typeface="Times New Roman" pitchFamily="18" charset="0"/>
              </a:rPr>
              <a:t>	in 	Riyadh</a:t>
            </a:r>
            <a:r>
              <a:rPr lang="en-US" dirty="0">
                <a:latin typeface="Times New Roman" pitchFamily="18" charset="0"/>
                <a:cs typeface="Times New Roman" pitchFamily="18" charset="0"/>
              </a:rPr>
              <a:t>, Saudi Arabia. </a:t>
            </a:r>
            <a:r>
              <a:rPr lang="en-US" i="1" dirty="0">
                <a:latin typeface="Times New Roman" pitchFamily="18" charset="0"/>
                <a:cs typeface="Times New Roman" pitchFamily="18" charset="0"/>
              </a:rPr>
              <a:t>European Journal of Remote Sensing</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51</a:t>
            </a:r>
            <a:r>
              <a:rPr lang="en-US" dirty="0">
                <a:latin typeface="Times New Roman" pitchFamily="18" charset="0"/>
                <a:cs typeface="Times New Roman" pitchFamily="18" charset="0"/>
              </a:rPr>
              <a:t>(1), </a:t>
            </a:r>
            <a:r>
              <a:rPr lang="en-US" dirty="0" smtClean="0">
                <a:latin typeface="Times New Roman" pitchFamily="18" charset="0"/>
                <a:cs typeface="Times New Roman" pitchFamily="18" charset="0"/>
              </a:rPr>
              <a:t>558-	571.</a:t>
            </a:r>
          </a:p>
          <a:p>
            <a:pPr marL="0" indent="0">
              <a:buNone/>
            </a:pPr>
            <a:r>
              <a:rPr lang="en-US" dirty="0" err="1">
                <a:latin typeface="Times New Roman" pitchFamily="18" charset="0"/>
                <a:cs typeface="Times New Roman" pitchFamily="18" charset="0"/>
              </a:rPr>
              <a:t>Fildes</a:t>
            </a:r>
            <a:r>
              <a:rPr lang="en-US" dirty="0">
                <a:latin typeface="Times New Roman" pitchFamily="18" charset="0"/>
                <a:cs typeface="Times New Roman" pitchFamily="18" charset="0"/>
              </a:rPr>
              <a:t>, B., Stevenson, M., </a:t>
            </a:r>
            <a:r>
              <a:rPr lang="en-US" dirty="0" err="1">
                <a:latin typeface="Times New Roman" pitchFamily="18" charset="0"/>
                <a:cs typeface="Times New Roman" pitchFamily="18" charset="0"/>
              </a:rPr>
              <a:t>Hoque</a:t>
            </a:r>
            <a:r>
              <a:rPr lang="en-US" dirty="0">
                <a:latin typeface="Times New Roman" pitchFamily="18" charset="0"/>
                <a:cs typeface="Times New Roman" pitchFamily="18" charset="0"/>
              </a:rPr>
              <a:t>, S., &amp; </a:t>
            </a:r>
            <a:r>
              <a:rPr lang="en-US" dirty="0" err="1">
                <a:latin typeface="Times New Roman" pitchFamily="18" charset="0"/>
                <a:cs typeface="Times New Roman" pitchFamily="18" charset="0"/>
              </a:rPr>
              <a:t>Hammid</a:t>
            </a:r>
            <a:r>
              <a:rPr lang="en-US" dirty="0">
                <a:latin typeface="Times New Roman" pitchFamily="18" charset="0"/>
                <a:cs typeface="Times New Roman" pitchFamily="18" charset="0"/>
              </a:rPr>
              <a:t>, A. (2016). Restraint use in the </a:t>
            </a:r>
            <a:r>
              <a:rPr lang="en-US" dirty="0" smtClean="0">
                <a:latin typeface="Times New Roman" pitchFamily="18" charset="0"/>
                <a:cs typeface="Times New Roman" pitchFamily="18" charset="0"/>
              </a:rPr>
              <a:t>	Eastern </a:t>
            </a:r>
            <a:r>
              <a:rPr lang="en-US" dirty="0">
                <a:latin typeface="Times New Roman" pitchFamily="18" charset="0"/>
                <a:cs typeface="Times New Roman" pitchFamily="18" charset="0"/>
              </a:rPr>
              <a:t>Province of the Kingdom of Saudi Arabia. </a:t>
            </a:r>
            <a:r>
              <a:rPr lang="en-US" i="1" dirty="0">
                <a:latin typeface="Times New Roman" pitchFamily="18" charset="0"/>
                <a:cs typeface="Times New Roman" pitchFamily="18" charset="0"/>
              </a:rPr>
              <a:t>Traffic injury </a:t>
            </a:r>
            <a:r>
              <a:rPr lang="en-US" i="1" dirty="0" smtClean="0">
                <a:latin typeface="Times New Roman" pitchFamily="18" charset="0"/>
                <a:cs typeface="Times New Roman" pitchFamily="18" charset="0"/>
              </a:rPr>
              <a:t>	prevention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17</a:t>
            </a:r>
            <a:r>
              <a:rPr lang="en-US" dirty="0">
                <a:latin typeface="Times New Roman" pitchFamily="18" charset="0"/>
                <a:cs typeface="Times New Roman" pitchFamily="18" charset="0"/>
              </a:rPr>
              <a:t>(5), </a:t>
            </a:r>
            <a:r>
              <a:rPr lang="en-US" dirty="0" smtClean="0">
                <a:latin typeface="Times New Roman" pitchFamily="18" charset="0"/>
                <a:cs typeface="Times New Roman" pitchFamily="18" charset="0"/>
              </a:rPr>
              <a:t>	488-494</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096319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295</TotalTime>
  <Words>2182</Words>
  <Application>Microsoft Office PowerPoint</Application>
  <PresentationFormat>Custom</PresentationFormat>
  <Paragraphs>84</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Demand for Healthcare</vt:lpstr>
      <vt:lpstr>Introduction </vt:lpstr>
      <vt:lpstr>Demand for Healthcare</vt:lpstr>
      <vt:lpstr>Riyadh City</vt:lpstr>
      <vt:lpstr>Continuation…</vt:lpstr>
      <vt:lpstr>Taif City</vt:lpstr>
      <vt:lpstr>Continuation…</vt:lpstr>
      <vt:lpstr>Tabalah City</vt:lpstr>
      <vt:lpstr>Continuation…</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nonniana</dc:creator>
  <cp:lastModifiedBy>User</cp:lastModifiedBy>
  <cp:revision>33</cp:revision>
  <dcterms:created xsi:type="dcterms:W3CDTF">2020-02-17T18:09:13Z</dcterms:created>
  <dcterms:modified xsi:type="dcterms:W3CDTF">2020-02-17T23:10:52Z</dcterms:modified>
</cp:coreProperties>
</file>